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401" r:id="rId3"/>
    <p:sldId id="408" r:id="rId4"/>
    <p:sldId id="362" r:id="rId5"/>
    <p:sldId id="409" r:id="rId6"/>
    <p:sldId id="391" r:id="rId7"/>
    <p:sldId id="395" r:id="rId8"/>
    <p:sldId id="407" r:id="rId9"/>
    <p:sldId id="360" r:id="rId10"/>
    <p:sldId id="406" r:id="rId11"/>
    <p:sldId id="388" r:id="rId12"/>
    <p:sldId id="371" r:id="rId13"/>
    <p:sldId id="376" r:id="rId14"/>
    <p:sldId id="377" r:id="rId15"/>
    <p:sldId id="367" r:id="rId16"/>
    <p:sldId id="410" r:id="rId17"/>
    <p:sldId id="404" r:id="rId18"/>
    <p:sldId id="357" r:id="rId19"/>
    <p:sldId id="379" r:id="rId20"/>
    <p:sldId id="3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B61"/>
    <a:srgbClr val="C9B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66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192" y="28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4957E-DC39-F943-883C-56DB9BEB5948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49E6-8CFA-B642-ACE3-E8D035084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8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/publication/280316525_Chapter_20_Extreme_weather_and_resilience_of_the_global_food_system/</a:t>
            </a:r>
            <a:r>
              <a:rPr lang="en-US" dirty="0" err="1"/>
              <a:t>figures?lo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8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/publication/280316525_Chapter_20_Extreme_weather_and_resilience_of_the_global_food_system/</a:t>
            </a:r>
            <a:r>
              <a:rPr lang="en-US" dirty="0" err="1"/>
              <a:t>figures?lo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0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/publication/280316525_Chapter_20_Extreme_weather_and_resilience_of_the_global_food_system/</a:t>
            </a:r>
            <a:r>
              <a:rPr lang="en-US" dirty="0" err="1"/>
              <a:t>figures?lo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0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098BA1-4F8E-3D4B-A7D8-259BD4CBF9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A7B599DB-19DB-9640-B5AA-1A9531234BA5}" type="slidenum">
              <a:rPr lang="en-US" altLang="x-none"/>
              <a:pPr>
                <a:defRPr/>
              </a:pPr>
              <a:t>11</a:t>
            </a:fld>
            <a:endParaRPr lang="en-US" altLang="x-none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B43C03AB-046C-054E-95C3-46564FDE1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96618E98-ADE5-BE4A-9F45-0E152B49B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1186628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098BA1-4F8E-3D4B-A7D8-259BD4CBF9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A7B599DB-19DB-9640-B5AA-1A9531234BA5}" type="slidenum">
              <a:rPr lang="en-US" altLang="x-none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B43C03AB-046C-054E-95C3-46564FDE1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96618E98-ADE5-BE4A-9F45-0E152B49B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4251540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www.climatecodered.org</a:t>
            </a:r>
            <a:r>
              <a:rPr lang="en-US" dirty="0"/>
              <a:t>/2011/01/rethinking-safe-climate-have-we-</a:t>
            </a:r>
            <a:r>
              <a:rPr lang="en-US" dirty="0" err="1"/>
              <a:t>already.html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77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/publication/280316525_Chapter_20_Extreme_weather_and_resilience_of_the_global_food_system/</a:t>
            </a:r>
            <a:r>
              <a:rPr lang="en-US" dirty="0" err="1"/>
              <a:t>figures?lo</a:t>
            </a:r>
            <a:r>
              <a:rPr lang="en-US" dirty="0"/>
              <a:t>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E49E6-8CFA-B642-ACE3-E8D0350845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098BA1-4F8E-3D4B-A7D8-259BD4CBF9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A7B599DB-19DB-9640-B5AA-1A9531234BA5}" type="slidenum">
              <a:rPr lang="en-US" altLang="x-none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B43C03AB-046C-054E-95C3-46564FDE1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96618E98-ADE5-BE4A-9F45-0E152B49B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2224324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1098BA1-4F8E-3D4B-A7D8-259BD4CBF9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A7B599DB-19DB-9640-B5AA-1A9531234BA5}" type="slidenum">
              <a:rPr lang="en-US" altLang="x-none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B43C03AB-046C-054E-95C3-46564FDE1C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96618E98-ADE5-BE4A-9F45-0E152B49B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338525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3CB-A361-E744-9D6F-0E4D871F7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A6522-F754-2A4D-8FFA-03C0482ED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60F3-E980-3442-ABC0-A8A145E96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A84B1-0162-BC4C-89CF-36E5581A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3C30C-1F35-B248-9DD3-B00C64E66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1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AD27-F9DA-D24A-9593-DEB41F15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1F396-4FCA-9F4E-BD40-045C30596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88B8D-BC38-A147-AE38-E7D5014E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79386-CBEC-C54D-A78C-EA91C4877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20216-A223-4343-A631-8367221D2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200E88-8160-8F41-A66F-6E30A565B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9A936-4AC7-794C-8009-E307B1457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82B5A-9DC9-F946-8958-2C7C2B81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A5FAC-33FC-4B40-BD94-685FBCA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3D33-C582-AC49-B432-CC9B2636E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7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5135-1408-7546-B6F1-58CEC132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D4C5D-9C76-3846-83E6-2676C0CA5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98D6B-CFC1-3740-999D-BAB6A21F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04D4A-5361-2B4E-A033-F0969F02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A916F-D0F9-C847-A77D-5397D371C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1352-E53E-7041-9683-53E6E812F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01D0A-C0CF-1540-8FAD-53CD10A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7A563-299C-004A-AD92-41C0F14C1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32319-8C68-8146-BA52-0794104E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29EF0-E5BC-7D42-BFB1-C556AE56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6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0631F-5B1A-AE42-BF90-32B1A898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3A49C-C031-EC4D-9CEC-3DC07463F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9AEB3-9CB4-6244-8821-713A7192C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758AB-F97D-F040-B75C-ACCD7FC22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F564C-50D2-5642-8154-C0E72FD90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39958-93A4-6840-B036-2EE1186C4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4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AFB1-444D-134B-93C2-2DC879FF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B9A72-BE97-0E42-8283-35D6CA36E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23CEA-1604-E740-97EF-1C08F0644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BA4347-9E21-1544-91CF-606FD64E2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7C4EC4-4BC9-6849-834C-5EA5BF4F7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77995-4A59-AC4D-8078-458D5C1B3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B357F-5A76-3D4F-A9A5-CD8B0C41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5D038B-6874-8245-8001-C0275255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96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66C97-02D8-8B42-A10D-3A377024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CEA9F-2C66-0A42-875E-723AC437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CDD00-DA99-F043-B481-B11DB257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36C28-0323-124E-8B78-E769F561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2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D9AA92-DF6A-8642-BF36-DD018BBE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04396C-68D7-4E42-B149-EE5BA127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9BC92-6DBE-3546-95D2-9AF28E1B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8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4203-C0A1-9E41-B6A0-DCC75B97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46DCD-A4ED-7C4C-958B-51DCFFB5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D12A1-0D96-BC4B-9F19-95A6201BF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80062-5752-D14F-8B43-EAB6B8F4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2A1A2-4BFA-424A-AFA3-E3E1AC06B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45C42-DF01-F844-82B2-B49109B65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2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41C0-1CED-6048-AB85-14DA6E9A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1CA7A-4701-A248-BC3D-B5F5E4B68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A3B74-6A69-6742-BD20-FBA5483D5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E84BC-535F-CA44-8685-41A3D0D0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B21EA-1265-7F45-B811-D75BA773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06840-AC01-B946-9056-06CDCB24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1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472EC-4D8C-8F45-BB0C-964D08BB3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2C0B5-F121-A145-93D9-938D5792D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87A3F-EBA4-A148-9E87-43421498C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ADF5-B4DE-8D4E-8742-73004B93B218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866D3-566F-404A-A8D6-57EF7619B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A1CC5-725D-7349-B2CC-A09B7D985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5E992-0A27-3643-B952-B9A7B33EF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8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nature19365#s1" TargetMode="External"/><Relationship Id="rId4" Type="http://schemas.openxmlformats.org/officeDocument/2006/relationships/hyperlink" Target="https://media.nature.com/original/nature-assets/nature/journal/v538/n7623/extref/nature19365-sv1.mo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12192000" cy="901148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>
                <a:solidFill>
                  <a:schemeClr val="bg1"/>
                </a:solidFill>
              </a:rPr>
              <a:t>Mass spectrometers measure isotope composition very precisely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03BF4-0D48-A542-8A0C-10971DBF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7" y="1635531"/>
            <a:ext cx="5110550" cy="329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1E84BB-E335-5145-94C6-7C7C7832C5D5}"/>
              </a:ext>
            </a:extLst>
          </p:cNvPr>
          <p:cNvSpPr/>
          <p:nvPr/>
        </p:nvSpPr>
        <p:spPr>
          <a:xfrm>
            <a:off x="347667" y="989200"/>
            <a:ext cx="47177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600" b="1" dirty="0"/>
              <a:t>Mass spectrometer 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1AC341-3FDA-5044-92EF-620DF00A4244}"/>
                  </a:ext>
                </a:extLst>
              </p:cNvPr>
              <p:cNvSpPr/>
              <p:nvPr/>
            </p:nvSpPr>
            <p:spPr>
              <a:xfrm>
                <a:off x="5606351" y="4531096"/>
                <a:ext cx="6375754" cy="1594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24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Difference</a:t>
                </a:r>
                <a:r>
                  <a:rPr lang="en-US" altLang="en-US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from normal abundance is called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p>
                        <m: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𝟏𝟖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𝑶</m:t>
                    </m:r>
                  </m:oMath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buNone/>
                </a:pPr>
                <a:r>
                  <a:rPr lang="en-US" alt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O-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depleted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have </a:t>
                </a:r>
                <a:r>
                  <a:rPr lang="en-US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p>
                        <m: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𝟏𝟖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𝑶</m:t>
                    </m:r>
                  </m:oMath>
                </a14:m>
                <a:r>
                  <a:rPr lang="en-US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ct val="0"/>
                  </a:spcBef>
                  <a:buNone/>
                </a:pPr>
                <a:r>
                  <a:rPr lang="en-US" alt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O-</a:t>
                </a:r>
                <a:r>
                  <a:rPr lang="en-US" alt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rich</a:t>
                </a:r>
                <a:r>
                  <a:rPr lang="en-US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samples have </a:t>
                </a:r>
                <a:r>
                  <a:rPr lang="en-US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p>
                        <m: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𝟏𝟖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𝑶</m:t>
                    </m:r>
                  </m:oMath>
                </a14:m>
                <a:r>
                  <a:rPr lang="en-US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61AC341-3FDA-5044-92EF-620DF00A4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351" y="4531096"/>
                <a:ext cx="6375754" cy="1594667"/>
              </a:xfrm>
              <a:prstGeom prst="rect">
                <a:avLst/>
              </a:prstGeom>
              <a:blipFill>
                <a:blip r:embed="rId3"/>
                <a:stretch>
                  <a:fillRect l="-1392" t="-2381"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A5722E7-BFA1-A846-8A9A-5E336CED2724}"/>
              </a:ext>
            </a:extLst>
          </p:cNvPr>
          <p:cNvGrpSpPr/>
          <p:nvPr/>
        </p:nvGrpSpPr>
        <p:grpSpPr>
          <a:xfrm>
            <a:off x="5792516" y="1167180"/>
            <a:ext cx="5563143" cy="2997085"/>
            <a:chOff x="2367506" y="816770"/>
            <a:chExt cx="5563143" cy="2997085"/>
          </a:xfrm>
        </p:grpSpPr>
        <p:pic>
          <p:nvPicPr>
            <p:cNvPr id="9" name="Picture 5" descr="ttps://earthobservatory.nasa.gov/Features/Paleoclimatology_OxygenBalance/images/oxygen_isotopes_still.gi">
              <a:extLst>
                <a:ext uri="{FF2B5EF4-FFF2-40B4-BE49-F238E27FC236}">
                  <a16:creationId xmlns:a16="http://schemas.microsoft.com/office/drawing/2014/main" id="{0C1B9F38-F9B7-364A-BCEB-FBE72D45F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787" y="816770"/>
              <a:ext cx="5122862" cy="2078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1">
              <a:extLst>
                <a:ext uri="{FF2B5EF4-FFF2-40B4-BE49-F238E27FC236}">
                  <a16:creationId xmlns:a16="http://schemas.microsoft.com/office/drawing/2014/main" id="{358AE145-E2CA-DB42-A8BA-647411A3A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7506" y="2982858"/>
              <a:ext cx="254321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Normal abundance is ~99.8%</a:t>
              </a: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C7F91C76-0AC6-E94B-8017-885AA0DB5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0503" y="2982858"/>
              <a:ext cx="2579649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Normal abundance is ~0.2%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077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C5CEAA-FC22-9E40-BF32-11BBAC8E6AB2}"/>
              </a:ext>
            </a:extLst>
          </p:cNvPr>
          <p:cNvGrpSpPr/>
          <p:nvPr/>
        </p:nvGrpSpPr>
        <p:grpSpPr>
          <a:xfrm>
            <a:off x="44791" y="1822065"/>
            <a:ext cx="3390224" cy="2568131"/>
            <a:chOff x="44791" y="1632494"/>
            <a:chExt cx="3390224" cy="2568131"/>
          </a:xfrm>
        </p:grpSpPr>
        <p:pic>
          <p:nvPicPr>
            <p:cNvPr id="2050" name="Picture 2" descr="Image result for last glacial maximum in europe">
              <a:extLst>
                <a:ext uri="{FF2B5EF4-FFF2-40B4-BE49-F238E27FC236}">
                  <a16:creationId xmlns:a16="http://schemas.microsoft.com/office/drawing/2014/main" id="{AA7B9E72-6C39-D048-AD30-175033D40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1" y="1632494"/>
              <a:ext cx="3390224" cy="2568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10EBF33A-4CC6-D74E-99E5-1A88DC9D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88" y="2010713"/>
              <a:ext cx="1260281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Eurasian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5397189" cy="1487476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Lots of melting in the last 20,000 years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0C1FC9-5548-CF47-89C1-F513BFC06251}"/>
              </a:ext>
            </a:extLst>
          </p:cNvPr>
          <p:cNvGrpSpPr/>
          <p:nvPr/>
        </p:nvGrpSpPr>
        <p:grpSpPr>
          <a:xfrm>
            <a:off x="5612814" y="180680"/>
            <a:ext cx="6082767" cy="2651760"/>
            <a:chOff x="4394526" y="3535681"/>
            <a:chExt cx="8344664" cy="4148826"/>
          </a:xfrm>
        </p:grpSpPr>
        <p:pic>
          <p:nvPicPr>
            <p:cNvPr id="9" name="Picture 6" descr="Image result for himalayas third pole nasa image">
              <a:extLst>
                <a:ext uri="{FF2B5EF4-FFF2-40B4-BE49-F238E27FC236}">
                  <a16:creationId xmlns:a16="http://schemas.microsoft.com/office/drawing/2014/main" id="{1141A82D-4706-4740-A711-DF34CADA4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526" y="3535681"/>
              <a:ext cx="8344664" cy="4148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0E19A6-1349-BF4B-97A4-608FCEABBDDA}"/>
                </a:ext>
              </a:extLst>
            </p:cNvPr>
            <p:cNvSpPr/>
            <p:nvPr/>
          </p:nvSpPr>
          <p:spPr>
            <a:xfrm>
              <a:off x="9623509" y="5500987"/>
              <a:ext cx="2224739" cy="7223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F2923-54E4-8E43-BA75-AE96ED730EC3}"/>
              </a:ext>
            </a:extLst>
          </p:cNvPr>
          <p:cNvGrpSpPr/>
          <p:nvPr/>
        </p:nvGrpSpPr>
        <p:grpSpPr>
          <a:xfrm>
            <a:off x="7491036" y="2934551"/>
            <a:ext cx="4700964" cy="2944636"/>
            <a:chOff x="181724" y="3734302"/>
            <a:chExt cx="5041807" cy="2839218"/>
          </a:xfrm>
        </p:grpSpPr>
        <p:pic>
          <p:nvPicPr>
            <p:cNvPr id="15" name="Picture 4" descr="https://d3i6fh83elv35t.cloudfront.net/static/2018/06/Antarctica-ice-loss-2.gif">
              <a:extLst>
                <a:ext uri="{FF2B5EF4-FFF2-40B4-BE49-F238E27FC236}">
                  <a16:creationId xmlns:a16="http://schemas.microsoft.com/office/drawing/2014/main" id="{956CE05D-FA5D-3B4B-BC8B-C62A2C628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724" y="3734302"/>
              <a:ext cx="5041807" cy="2839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34421B-66A9-FB47-A982-FB0DF55DA2EB}"/>
                </a:ext>
              </a:extLst>
            </p:cNvPr>
            <p:cNvSpPr/>
            <p:nvPr/>
          </p:nvSpPr>
          <p:spPr>
            <a:xfrm>
              <a:off x="377865" y="3825097"/>
              <a:ext cx="1398146" cy="44513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dirty="0"/>
                <a:t>Antarctic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69499-0F23-3E47-B49B-9BDFE0D430B6}"/>
              </a:ext>
            </a:extLst>
          </p:cNvPr>
          <p:cNvGrpSpPr/>
          <p:nvPr/>
        </p:nvGrpSpPr>
        <p:grpSpPr>
          <a:xfrm>
            <a:off x="3690539" y="3770524"/>
            <a:ext cx="3258870" cy="2790853"/>
            <a:chOff x="2742685" y="3792826"/>
            <a:chExt cx="3258870" cy="27908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95AA07-E727-0A49-8FAF-2B29B30771CD}"/>
                </a:ext>
              </a:extLst>
            </p:cNvPr>
            <p:cNvGrpSpPr/>
            <p:nvPr/>
          </p:nvGrpSpPr>
          <p:grpSpPr>
            <a:xfrm>
              <a:off x="2742685" y="3792826"/>
              <a:ext cx="3258870" cy="2790853"/>
              <a:chOff x="1144588" y="838200"/>
              <a:chExt cx="6019800" cy="6388100"/>
            </a:xfrm>
          </p:grpSpPr>
          <p:pic>
            <p:nvPicPr>
              <p:cNvPr id="3" name="Picture 5" descr="iceagemap">
                <a:extLst>
                  <a:ext uri="{FF2B5EF4-FFF2-40B4-BE49-F238E27FC236}">
                    <a16:creationId xmlns:a16="http://schemas.microsoft.com/office/drawing/2014/main" id="{D0F3A332-67E6-3844-8728-3161B4467A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4588" y="838200"/>
                <a:ext cx="6019800" cy="638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7E18447E-2365-4F45-B6FE-61BDCAEDC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2401" y="3819525"/>
                <a:ext cx="2690656" cy="100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/>
                  <a:t>Laurentide</a:t>
                </a:r>
              </a:p>
            </p:txBody>
          </p:sp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87806A30-B077-2845-9B70-E2F5E51B3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000" y="3081338"/>
                <a:ext cx="2813064" cy="100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/>
                  <a:t>Cordilleran</a:t>
                </a:r>
              </a:p>
            </p:txBody>
          </p:sp>
        </p:grp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D7BC0AD-604A-324E-B24D-64946D412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345" y="4051988"/>
              <a:ext cx="2174634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North American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A47F7F-C386-4648-BD56-6C7804F51A60}"/>
              </a:ext>
            </a:extLst>
          </p:cNvPr>
          <p:cNvGrpSpPr/>
          <p:nvPr/>
        </p:nvGrpSpPr>
        <p:grpSpPr>
          <a:xfrm>
            <a:off x="3356517" y="3363132"/>
            <a:ext cx="3592892" cy="3349902"/>
            <a:chOff x="3356517" y="3363132"/>
            <a:chExt cx="3592892" cy="334990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7F9B67-389E-754C-9010-357AF9E09F2C}"/>
                </a:ext>
              </a:extLst>
            </p:cNvPr>
            <p:cNvCxnSpPr/>
            <p:nvPr/>
          </p:nvCxnSpPr>
          <p:spPr>
            <a:xfrm flipH="1">
              <a:off x="3356517" y="3490382"/>
              <a:ext cx="3592892" cy="322265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F7A13C9-1835-6549-A980-C787AE86B31E}"/>
                </a:ext>
              </a:extLst>
            </p:cNvPr>
            <p:cNvCxnSpPr>
              <a:cxnSpLocks/>
            </p:cNvCxnSpPr>
            <p:nvPr/>
          </p:nvCxnSpPr>
          <p:spPr>
            <a:xfrm>
              <a:off x="3936569" y="3363132"/>
              <a:ext cx="3012840" cy="334990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64C93A-4E23-854B-BC5F-3994C50A38E9}"/>
              </a:ext>
            </a:extLst>
          </p:cNvPr>
          <p:cNvGrpSpPr/>
          <p:nvPr/>
        </p:nvGrpSpPr>
        <p:grpSpPr>
          <a:xfrm>
            <a:off x="-297785" y="1619388"/>
            <a:ext cx="3592892" cy="3349902"/>
            <a:chOff x="3356517" y="3363132"/>
            <a:chExt cx="3592892" cy="3349902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91AD59-65C7-B147-84BC-2FF627A10DEC}"/>
                </a:ext>
              </a:extLst>
            </p:cNvPr>
            <p:cNvCxnSpPr/>
            <p:nvPr/>
          </p:nvCxnSpPr>
          <p:spPr>
            <a:xfrm flipH="1">
              <a:off x="3356517" y="3490382"/>
              <a:ext cx="3592892" cy="322265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20F0D5-B78C-B447-AC50-ADCA9440933A}"/>
                </a:ext>
              </a:extLst>
            </p:cNvPr>
            <p:cNvCxnSpPr>
              <a:cxnSpLocks/>
            </p:cNvCxnSpPr>
            <p:nvPr/>
          </p:nvCxnSpPr>
          <p:spPr>
            <a:xfrm>
              <a:off x="3936569" y="3363132"/>
              <a:ext cx="3012840" cy="3349902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8296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A5AA607-888C-654E-B328-57D21566E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871871"/>
          </a:xfrm>
          <a:solidFill>
            <a:schemeClr val="accent2"/>
          </a:solidFill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altLang="x-none" sz="4000" dirty="0">
                <a:solidFill>
                  <a:schemeClr val="bg1"/>
                </a:solidFill>
              </a:rPr>
              <a:t>Locally … proglacial lakes and outburst floods</a:t>
            </a:r>
          </a:p>
        </p:txBody>
      </p:sp>
      <p:pic>
        <p:nvPicPr>
          <p:cNvPr id="69635" name="Picture 1">
            <a:extLst>
              <a:ext uri="{FF2B5EF4-FFF2-40B4-BE49-F238E27FC236}">
                <a16:creationId xmlns:a16="http://schemas.microsoft.com/office/drawing/2014/main" id="{0C451275-3286-864C-8276-D1DBD7677E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8"/>
          <a:stretch/>
        </p:blipFill>
        <p:spPr bwMode="auto">
          <a:xfrm>
            <a:off x="21610" y="871870"/>
            <a:ext cx="12148780" cy="46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211C95-379A-ED42-9E5B-D2F8534DE406}"/>
              </a:ext>
            </a:extLst>
          </p:cNvPr>
          <p:cNvSpPr txBox="1"/>
          <p:nvPr/>
        </p:nvSpPr>
        <p:spPr>
          <a:xfrm>
            <a:off x="3086986" y="5789846"/>
            <a:ext cx="6018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ice dam and Glacial Lake Missoula, ~15 </a:t>
            </a:r>
            <a:r>
              <a:rPr lang="en-US" sz="2400" dirty="0" err="1"/>
              <a:t>kyr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857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B47F47-DCAE-E745-AD09-0469CF90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E7DC01E3-79BB-1648-A577-65BFA3870D59}" type="slidenum">
              <a:rPr lang="en-US" altLang="x-none"/>
              <a:pPr>
                <a:defRPr/>
              </a:pPr>
              <a:t>12</a:t>
            </a:fld>
            <a:endParaRPr lang="en-US" altLang="x-none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DA5AA607-888C-654E-B328-57D21566E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12192000" cy="768097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Lake Missoula burst through its ice dam every ~50 years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4B08CBD-AEBB-CB4F-AC5D-80EE91C1B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80"/>
          <a:stretch/>
        </p:blipFill>
        <p:spPr bwMode="auto">
          <a:xfrm>
            <a:off x="2960101" y="813502"/>
            <a:ext cx="9166809" cy="598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F4EC3E-5179-354E-BEAC-0DB4E152A45E}"/>
              </a:ext>
            </a:extLst>
          </p:cNvPr>
          <p:cNvSpPr txBox="1"/>
          <p:nvPr/>
        </p:nvSpPr>
        <p:spPr>
          <a:xfrm>
            <a:off x="0" y="1915493"/>
            <a:ext cx="2960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Potholes Coulee, eastern Washington </a:t>
            </a:r>
          </a:p>
          <a:p>
            <a:endParaRPr lang="en-US" sz="2400" dirty="0"/>
          </a:p>
          <a:p>
            <a:r>
              <a:rPr lang="en-US" sz="2400" dirty="0"/>
              <a:t>Called ”The Scablands” because of flood damage </a:t>
            </a:r>
          </a:p>
        </p:txBody>
      </p:sp>
    </p:spTree>
    <p:extLst>
      <p:ext uri="{BB962C8B-B14F-4D97-AF65-F5344CB8AC3E}">
        <p14:creationId xmlns:p14="http://schemas.microsoft.com/office/powerpoint/2010/main" val="3514656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344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chemeClr val="bg1"/>
                </a:solidFill>
              </a:rPr>
              <a:t>How fast can ice sheets “melt”? Not just melting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1E973-A638-FB4A-AFF1-D8A50F2C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692"/>
            <a:ext cx="8621555" cy="497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14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Larsen B over two days in March, 2002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D92FE2-ADAA-D04B-B8EF-E925BF2E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0649"/>
            <a:ext cx="5836596" cy="4087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82070A-3331-6A47-8E1D-12A61D5F1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57" y="1530649"/>
            <a:ext cx="5892039" cy="4087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90EEC1-A297-4747-82C0-831D96E0190F}"/>
              </a:ext>
            </a:extLst>
          </p:cNvPr>
          <p:cNvSpPr/>
          <p:nvPr/>
        </p:nvSpPr>
        <p:spPr>
          <a:xfrm>
            <a:off x="3895226" y="6101937"/>
            <a:ext cx="5357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The “explosive” disintegration of Larsen B</a:t>
            </a:r>
          </a:p>
        </p:txBody>
      </p:sp>
    </p:spTree>
    <p:extLst>
      <p:ext uri="{BB962C8B-B14F-4D97-AF65-F5344CB8AC3E}">
        <p14:creationId xmlns:p14="http://schemas.microsoft.com/office/powerpoint/2010/main" val="167255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temperature of the holocene">
            <a:extLst>
              <a:ext uri="{FF2B5EF4-FFF2-40B4-BE49-F238E27FC236}">
                <a16:creationId xmlns:a16="http://schemas.microsoft.com/office/drawing/2014/main" id="{9C051530-6DBC-1849-A970-E65FCC2F0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7"/>
          <a:stretch/>
        </p:blipFill>
        <p:spPr bwMode="auto">
          <a:xfrm>
            <a:off x="2976282" y="18660"/>
            <a:ext cx="9197783" cy="650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929" y="0"/>
            <a:ext cx="2994212" cy="2810107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Climate has remained pretty steady in the last 10,000 years</a:t>
            </a:r>
          </a:p>
        </p:txBody>
      </p:sp>
    </p:spTree>
    <p:extLst>
      <p:ext uri="{BB962C8B-B14F-4D97-AF65-F5344CB8AC3E}">
        <p14:creationId xmlns:p14="http://schemas.microsoft.com/office/powerpoint/2010/main" val="2119908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caused all these changes? </a:t>
            </a: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-1" y="973513"/>
            <a:ext cx="11344759" cy="4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629B8B-7673-B24B-8BEC-DD3275D243B9}"/>
              </a:ext>
            </a:extLst>
          </p:cNvPr>
          <p:cNvSpPr/>
          <p:nvPr/>
        </p:nvSpPr>
        <p:spPr>
          <a:xfrm>
            <a:off x="334537" y="5952476"/>
            <a:ext cx="111886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Partial answer: Orbital variations changed the amount of sunlight to land on the earth</a:t>
            </a:r>
          </a:p>
        </p:txBody>
      </p:sp>
    </p:spTree>
    <p:extLst>
      <p:ext uri="{BB962C8B-B14F-4D97-AF65-F5344CB8AC3E}">
        <p14:creationId xmlns:p14="http://schemas.microsoft.com/office/powerpoint/2010/main" val="3875184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751841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Milankovitch cycles</a:t>
            </a:r>
          </a:p>
        </p:txBody>
      </p:sp>
      <p:pic>
        <p:nvPicPr>
          <p:cNvPr id="1026" name="Picture 2" descr="https://www.universetoday.com/wp-content/uploads/2009/09/620px-milankovitchcycles.jpg">
            <a:extLst>
              <a:ext uri="{FF2B5EF4-FFF2-40B4-BE49-F238E27FC236}">
                <a16:creationId xmlns:a16="http://schemas.microsoft.com/office/drawing/2014/main" id="{131FAE66-3CF9-C64D-90A4-6059FC8F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47" y="1082940"/>
            <a:ext cx="6803227" cy="488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2C4EC5-EBF1-C843-820D-03CC8FDB9DC4}"/>
              </a:ext>
            </a:extLst>
          </p:cNvPr>
          <p:cNvSpPr/>
          <p:nvPr/>
        </p:nvSpPr>
        <p:spPr>
          <a:xfrm>
            <a:off x="252708" y="6488668"/>
            <a:ext cx="8468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www.universetoday.com</a:t>
            </a:r>
            <a:r>
              <a:rPr lang="en-US" dirty="0"/>
              <a:t>/39012/</a:t>
            </a:r>
            <a:r>
              <a:rPr lang="en-US" dirty="0" err="1"/>
              <a:t>milankovitch</a:t>
            </a:r>
            <a:r>
              <a:rPr lang="en-US" dirty="0"/>
              <a:t>-cycle/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FED7FC-ADA3-B144-B902-A62DAD881262}"/>
              </a:ext>
            </a:extLst>
          </p:cNvPr>
          <p:cNvSpPr txBox="1"/>
          <p:nvPr/>
        </p:nvSpPr>
        <p:spPr>
          <a:xfrm>
            <a:off x="6955574" y="993472"/>
            <a:ext cx="52364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Milankovitch cycles change how much sunlight reaches the earth, hence can drive glaciation/deglaciation cycles.</a:t>
            </a:r>
          </a:p>
          <a:p>
            <a:endParaRPr lang="en-US" sz="2400" dirty="0"/>
          </a:p>
          <a:p>
            <a:r>
              <a:rPr lang="en-US" sz="2400" dirty="0"/>
              <a:t>DO events occur on a smaller time scale (a few thousand years), so we can’t attribute them to Milankovitch. But we can see Milankovitch fingerprints on longer time scales in the ice core data.</a:t>
            </a:r>
          </a:p>
          <a:p>
            <a:endParaRPr lang="en-US" sz="2400" dirty="0"/>
          </a:p>
          <a:p>
            <a:r>
              <a:rPr lang="en-US" sz="2400" dirty="0"/>
              <a:t>The catch: Milankovitch-related changes in solar energy weren’t big enough on their own … they needed some kind of </a:t>
            </a:r>
            <a:r>
              <a:rPr lang="en-US" sz="2400" b="1" dirty="0"/>
              <a:t>climate amplifier </a:t>
            </a:r>
            <a:r>
              <a:rPr lang="en-US" sz="2400" dirty="0"/>
              <a:t>(like CO</a:t>
            </a:r>
            <a:r>
              <a:rPr lang="en-US" sz="2400" baseline="-25000" dirty="0"/>
              <a:t>2</a:t>
            </a:r>
            <a:r>
              <a:rPr lang="en-US" sz="24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269586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What we learned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D43D0-1A06-9B48-93E0-1DA863F66768}"/>
              </a:ext>
            </a:extLst>
          </p:cNvPr>
          <p:cNvSpPr txBox="1"/>
          <p:nvPr/>
        </p:nvSpPr>
        <p:spPr>
          <a:xfrm>
            <a:off x="88317" y="1702264"/>
            <a:ext cx="120153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Isotopes of oxygen in ice cores are a temperature proxy (record).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Significant human migrations resulted as a result of rapid changes in temperature (and sea level) associated with DO cycles.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On longer time scales, Milankovitch cycles can explain the timing of glaciation/deglaciation.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DO cycles and Milankovitch require some kind of climate amplifier (like CO</a:t>
            </a:r>
            <a:r>
              <a:rPr lang="en-US" sz="2400" baseline="-25000" dirty="0"/>
              <a:t>2</a:t>
            </a:r>
            <a:r>
              <a:rPr lang="en-US" sz="2400" dirty="0"/>
              <a:t>) to explain their effect on climate.</a:t>
            </a:r>
          </a:p>
        </p:txBody>
      </p:sp>
    </p:spTree>
    <p:extLst>
      <p:ext uri="{BB962C8B-B14F-4D97-AF65-F5344CB8AC3E}">
        <p14:creationId xmlns:p14="http://schemas.microsoft.com/office/powerpoint/2010/main" val="236088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B47F47-DCAE-E745-AD09-0469CF90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E7DC01E3-79BB-1648-A577-65BFA3870D59}" type="slidenum">
              <a:rPr lang="en-US" altLang="x-none"/>
              <a:pPr>
                <a:defRPr/>
              </a:pPr>
              <a:t>19</a:t>
            </a:fld>
            <a:endParaRPr lang="en-US" altLang="x-none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DA5AA607-888C-654E-B328-57D21566E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92001" cy="82296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bg1"/>
                </a:solidFill>
              </a:rPr>
              <a:t>What are the prospects for </a:t>
            </a:r>
            <a:r>
              <a:rPr lang="en-US" altLang="en-US" sz="4000">
                <a:solidFill>
                  <a:schemeClr val="bg1"/>
                </a:solidFill>
              </a:rPr>
              <a:t>future sea </a:t>
            </a:r>
            <a:r>
              <a:rPr lang="en-US" altLang="en-US" sz="4000" dirty="0">
                <a:solidFill>
                  <a:schemeClr val="bg1"/>
                </a:solidFill>
              </a:rPr>
              <a:t>level rise?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EDCD-BFBF-CB4E-8B29-B22640D48178}"/>
              </a:ext>
            </a:extLst>
          </p:cNvPr>
          <p:cNvGrpSpPr/>
          <p:nvPr/>
        </p:nvGrpSpPr>
        <p:grpSpPr>
          <a:xfrm>
            <a:off x="6156960" y="822961"/>
            <a:ext cx="6082767" cy="2651760"/>
            <a:chOff x="4394526" y="3535681"/>
            <a:chExt cx="8344664" cy="4148826"/>
          </a:xfrm>
        </p:grpSpPr>
        <p:pic>
          <p:nvPicPr>
            <p:cNvPr id="1030" name="Picture 6" descr="Image result for himalayas third pole nasa image">
              <a:extLst>
                <a:ext uri="{FF2B5EF4-FFF2-40B4-BE49-F238E27FC236}">
                  <a16:creationId xmlns:a16="http://schemas.microsoft.com/office/drawing/2014/main" id="{2DF7C3F6-6373-DC43-AA64-90E168141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526" y="3535681"/>
              <a:ext cx="8344664" cy="4148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2720D01-3B4F-F040-A320-7C907AB81E51}"/>
                </a:ext>
              </a:extLst>
            </p:cNvPr>
            <p:cNvSpPr/>
            <p:nvPr/>
          </p:nvSpPr>
          <p:spPr>
            <a:xfrm>
              <a:off x="9623509" y="5500987"/>
              <a:ext cx="2224739" cy="13001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Greenland: 7.4 m</a:t>
              </a:r>
            </a:p>
          </p:txBody>
        </p:sp>
      </p:grpSp>
      <p:pic>
        <p:nvPicPr>
          <p:cNvPr id="1034" name="Picture 10" descr="Glacial Lakes from Retreating Glaciers">
            <a:extLst>
              <a:ext uri="{FF2B5EF4-FFF2-40B4-BE49-F238E27FC236}">
                <a16:creationId xmlns:a16="http://schemas.microsoft.com/office/drawing/2014/main" id="{3351F833-08AA-0843-AB07-56A6D769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471" y="3698238"/>
            <a:ext cx="5423744" cy="302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FD381B2-6BB6-7C42-A125-EB5776D18F64}"/>
              </a:ext>
            </a:extLst>
          </p:cNvPr>
          <p:cNvGrpSpPr/>
          <p:nvPr/>
        </p:nvGrpSpPr>
        <p:grpSpPr>
          <a:xfrm>
            <a:off x="232346" y="1152398"/>
            <a:ext cx="4887979" cy="3613455"/>
            <a:chOff x="228871" y="1437936"/>
            <a:chExt cx="5165215" cy="376447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FA2F1AD-4E23-1249-8EDB-B4A5A75C7661}"/>
                </a:ext>
              </a:extLst>
            </p:cNvPr>
            <p:cNvGrpSpPr/>
            <p:nvPr/>
          </p:nvGrpSpPr>
          <p:grpSpPr>
            <a:xfrm>
              <a:off x="228871" y="1437936"/>
              <a:ext cx="5165215" cy="3764471"/>
              <a:chOff x="116975" y="3570423"/>
              <a:chExt cx="5165215" cy="3764471"/>
            </a:xfrm>
          </p:grpSpPr>
          <p:pic>
            <p:nvPicPr>
              <p:cNvPr id="1028" name="Picture 4" descr="https://d3i6fh83elv35t.cloudfront.net/static/2018/06/Antarctica-ice-loss-2.gif">
                <a:extLst>
                  <a:ext uri="{FF2B5EF4-FFF2-40B4-BE49-F238E27FC236}">
                    <a16:creationId xmlns:a16="http://schemas.microsoft.com/office/drawing/2014/main" id="{50361171-3690-754D-B335-CB8FC9F9D8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725" y="4563407"/>
                <a:ext cx="4921532" cy="2771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8B2FF2-1CDA-F647-ACDA-0475E758EBB3}"/>
                  </a:ext>
                </a:extLst>
              </p:cNvPr>
              <p:cNvSpPr/>
              <p:nvPr/>
            </p:nvSpPr>
            <p:spPr>
              <a:xfrm>
                <a:off x="116975" y="3570423"/>
                <a:ext cx="5165215" cy="865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Antarctica: 58 meters sea level equivalent (SLE)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574C0C2-DFF5-CD42-A8E8-7CFC8D47F914}"/>
                </a:ext>
              </a:extLst>
            </p:cNvPr>
            <p:cNvSpPr/>
            <p:nvPr/>
          </p:nvSpPr>
          <p:spPr>
            <a:xfrm>
              <a:off x="2517644" y="2767612"/>
              <a:ext cx="1764728" cy="480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53.3 meters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48AA62-8B5B-A04B-8F8C-ADC2CF01B8A2}"/>
                </a:ext>
              </a:extLst>
            </p:cNvPr>
            <p:cNvSpPr/>
            <p:nvPr/>
          </p:nvSpPr>
          <p:spPr>
            <a:xfrm>
              <a:off x="1404684" y="3269586"/>
              <a:ext cx="605069" cy="4809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4.5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AF6DE-978E-8949-84E0-FED8D8AE4F6C}"/>
              </a:ext>
            </a:extLst>
          </p:cNvPr>
          <p:cNvSpPr/>
          <p:nvPr/>
        </p:nvSpPr>
        <p:spPr>
          <a:xfrm>
            <a:off x="6597981" y="3807440"/>
            <a:ext cx="2456809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Mountain glaciers: 0.4 m</a:t>
            </a:r>
          </a:p>
          <a:p>
            <a:r>
              <a:rPr lang="en-US" sz="2400" dirty="0"/>
              <a:t>(40 cm)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150090-A458-4F4F-B1B6-B1FBD10B9EFF}"/>
              </a:ext>
            </a:extLst>
          </p:cNvPr>
          <p:cNvSpPr/>
          <p:nvPr/>
        </p:nvSpPr>
        <p:spPr>
          <a:xfrm>
            <a:off x="293621" y="60874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www.antarcticglaciers.org</a:t>
            </a:r>
            <a:r>
              <a:rPr lang="en-US" dirty="0"/>
              <a:t>/glaciers-and-climate/what-is-the-global-volume-of-land-ice-and-how-is-it-changing/</a:t>
            </a:r>
          </a:p>
        </p:txBody>
      </p:sp>
    </p:spTree>
    <p:extLst>
      <p:ext uri="{BB962C8B-B14F-4D97-AF65-F5344CB8AC3E}">
        <p14:creationId xmlns:p14="http://schemas.microsoft.com/office/powerpoint/2010/main" val="180590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water in the oceans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blipFill>
                <a:blip r:embed="rId2"/>
                <a:stretch>
                  <a:fillRect l="-729" t="-20755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 descr="ttps://earthobservatory.nasa.gov/Features/Paleoclimatology_OxygenBalance/images/oxygen_isotopes_still.gi">
            <a:extLst>
              <a:ext uri="{FF2B5EF4-FFF2-40B4-BE49-F238E27FC236}">
                <a16:creationId xmlns:a16="http://schemas.microsoft.com/office/drawing/2014/main" id="{D59DB015-58BD-C74B-AD93-5E63AC95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82" y="937087"/>
            <a:ext cx="3188833" cy="129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6A3A9ADE-6353-C84B-97D9-1706AB8F3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3"/>
          <a:stretch>
            <a:fillRect/>
          </a:stretch>
        </p:blipFill>
        <p:spPr bwMode="auto">
          <a:xfrm>
            <a:off x="3239147" y="2230605"/>
            <a:ext cx="7355568" cy="430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F36FC734-5305-B24C-827A-D805266B6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82" y="4528919"/>
            <a:ext cx="110954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Can you guess why?</a:t>
            </a:r>
          </a:p>
          <a:p>
            <a:pPr>
              <a:spcBef>
                <a:spcPct val="0"/>
              </a:spcBef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Think about throwing a heavy ball into the air vs a light ball 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80A31A-7D52-1047-9DEC-548AE56A19A7}"/>
              </a:ext>
            </a:extLst>
          </p:cNvPr>
          <p:cNvGrpSpPr/>
          <p:nvPr/>
        </p:nvGrpSpPr>
        <p:grpSpPr>
          <a:xfrm>
            <a:off x="6764425" y="2206797"/>
            <a:ext cx="1097797" cy="769434"/>
            <a:chOff x="8541834" y="1260088"/>
            <a:chExt cx="1097797" cy="76943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707DC6-DE8F-A84C-A621-A82B33536361}"/>
                </a:ext>
              </a:extLst>
            </p:cNvPr>
            <p:cNvCxnSpPr/>
            <p:nvPr/>
          </p:nvCxnSpPr>
          <p:spPr>
            <a:xfrm>
              <a:off x="8541834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C0DC2A-C118-9746-AAD9-5511C6D4C420}"/>
                </a:ext>
              </a:extLst>
            </p:cNvPr>
            <p:cNvCxnSpPr/>
            <p:nvPr/>
          </p:nvCxnSpPr>
          <p:spPr>
            <a:xfrm>
              <a:off x="9081692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42AF0AA-98DD-CA48-BADB-D7E9F9002D46}"/>
                </a:ext>
              </a:extLst>
            </p:cNvPr>
            <p:cNvCxnSpPr/>
            <p:nvPr/>
          </p:nvCxnSpPr>
          <p:spPr>
            <a:xfrm>
              <a:off x="9639631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1DC28FE-2EFF-0741-9122-DF8D5EE586B5}"/>
              </a:ext>
            </a:extLst>
          </p:cNvPr>
          <p:cNvSpPr/>
          <p:nvPr/>
        </p:nvSpPr>
        <p:spPr>
          <a:xfrm>
            <a:off x="5159349" y="833247"/>
            <a:ext cx="5289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Water vapor in air above the oceans is a little </a:t>
            </a:r>
            <a:r>
              <a:rPr lang="en-US" altLang="en-US" sz="24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2400" b="1" dirty="0">
                <a:cs typeface="Times New Roman" panose="02020603050405020304" pitchFamily="18" charset="0"/>
              </a:rPr>
              <a:t>O-depleted</a:t>
            </a:r>
            <a:r>
              <a:rPr lang="en-US" altLang="en-US" sz="2400" dirty="0">
                <a:cs typeface="Times New Roman" panose="02020603050405020304" pitchFamily="18" charset="0"/>
              </a:rPr>
              <a:t> compared to normal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01E0D5-664B-2D4A-A3E1-E98D83A13D84}"/>
              </a:ext>
            </a:extLst>
          </p:cNvPr>
          <p:cNvSpPr/>
          <p:nvPr/>
        </p:nvSpPr>
        <p:spPr>
          <a:xfrm>
            <a:off x="8251482" y="2711595"/>
            <a:ext cx="3371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Water left behind in the oceans is a little </a:t>
            </a:r>
            <a:r>
              <a:rPr lang="en-US" altLang="en-US" sz="24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2400" b="1" dirty="0">
                <a:cs typeface="Times New Roman" panose="02020603050405020304" pitchFamily="18" charset="0"/>
              </a:rPr>
              <a:t>O-rich </a:t>
            </a:r>
            <a:r>
              <a:rPr lang="en-US" altLang="en-US" sz="2400" dirty="0">
                <a:cs typeface="Times New Roman" panose="02020603050405020304" pitchFamily="18" charset="0"/>
              </a:rPr>
              <a:t>compared to normal</a:t>
            </a:r>
          </a:p>
        </p:txBody>
      </p:sp>
    </p:spTree>
    <p:extLst>
      <p:ext uri="{BB962C8B-B14F-4D97-AF65-F5344CB8AC3E}">
        <p14:creationId xmlns:p14="http://schemas.microsoft.com/office/powerpoint/2010/main" val="217588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5B47F47-DCAE-E745-AD09-0469CF90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fld id="{E7DC01E3-79BB-1648-A577-65BFA3870D59}" type="slidenum">
              <a:rPr lang="en-US" altLang="x-none"/>
              <a:pPr>
                <a:defRPr/>
              </a:pPr>
              <a:t>20</a:t>
            </a:fld>
            <a:endParaRPr lang="en-US" altLang="x-none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DA5AA607-888C-654E-B328-57D21566EE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" y="-1"/>
            <a:ext cx="12192001" cy="82296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altLang="en-US" sz="4000" dirty="0">
                <a:solidFill>
                  <a:schemeClr val="bg1"/>
                </a:solidFill>
              </a:rPr>
              <a:t>Another way of visualizing these volumes</a:t>
            </a:r>
          </a:p>
        </p:txBody>
      </p:sp>
      <p:pic>
        <p:nvPicPr>
          <p:cNvPr id="1026" name="Picture 2" descr="https://glacjoblogia.files.wordpress.com/2018/11/ice_spheres_eng_b.jpg">
            <a:extLst>
              <a:ext uri="{FF2B5EF4-FFF2-40B4-BE49-F238E27FC236}">
                <a16:creationId xmlns:a16="http://schemas.microsoft.com/office/drawing/2014/main" id="{C497233C-CC59-CA40-BBF8-B823307C2B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55"/>
          <a:stretch/>
        </p:blipFill>
        <p:spPr bwMode="auto">
          <a:xfrm>
            <a:off x="221478" y="1166495"/>
            <a:ext cx="11726683" cy="342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CE53EA-E883-004A-96CC-145268EEA2DA}"/>
              </a:ext>
            </a:extLst>
          </p:cNvPr>
          <p:cNvSpPr/>
          <p:nvPr/>
        </p:nvSpPr>
        <p:spPr>
          <a:xfrm>
            <a:off x="2453641" y="5987018"/>
            <a:ext cx="8488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glacjoblogia.files.wordpress.com</a:t>
            </a:r>
            <a:r>
              <a:rPr lang="en-US" dirty="0"/>
              <a:t>/2018/11/</a:t>
            </a:r>
            <a:r>
              <a:rPr lang="en-US" dirty="0" err="1"/>
              <a:t>ice_spheres_eng_b.jpg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F2636A-A34D-EE4B-B97D-2597FA2C8741}"/>
              </a:ext>
            </a:extLst>
          </p:cNvPr>
          <p:cNvSpPr/>
          <p:nvPr/>
        </p:nvSpPr>
        <p:spPr>
          <a:xfrm>
            <a:off x="7966961" y="3198881"/>
            <a:ext cx="4887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Antarctica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164611-A3F1-EB49-BE30-103BEB96112C}"/>
              </a:ext>
            </a:extLst>
          </p:cNvPr>
          <p:cNvSpPr/>
          <p:nvPr/>
        </p:nvSpPr>
        <p:spPr>
          <a:xfrm>
            <a:off x="5522971" y="3170980"/>
            <a:ext cx="4887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Greenland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140B4-E173-0E40-B0A1-65D17A2C9D35}"/>
              </a:ext>
            </a:extLst>
          </p:cNvPr>
          <p:cNvSpPr/>
          <p:nvPr/>
        </p:nvSpPr>
        <p:spPr>
          <a:xfrm>
            <a:off x="2872226" y="3170979"/>
            <a:ext cx="1743966" cy="84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Mountain glaciers</a:t>
            </a:r>
          </a:p>
        </p:txBody>
      </p:sp>
    </p:spTree>
    <p:extLst>
      <p:ext uri="{BB962C8B-B14F-4D97-AF65-F5344CB8AC3E}">
        <p14:creationId xmlns:p14="http://schemas.microsoft.com/office/powerpoint/2010/main" val="2738017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water in the air and in the oceans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blipFill>
                <a:blip r:embed="rId2"/>
                <a:stretch>
                  <a:fillRect l="-729" t="-20755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 descr="ttps://earthobservatory.nasa.gov/Features/Paleoclimatology_OxygenBalance/images/oxygen_isotopes_still.gi">
            <a:extLst>
              <a:ext uri="{FF2B5EF4-FFF2-40B4-BE49-F238E27FC236}">
                <a16:creationId xmlns:a16="http://schemas.microsoft.com/office/drawing/2014/main" id="{D59DB015-58BD-C74B-AD93-5E63AC955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82" y="937087"/>
            <a:ext cx="3188833" cy="1293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6A3A9ADE-6353-C84B-97D9-1706AB8F3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3"/>
          <a:stretch>
            <a:fillRect/>
          </a:stretch>
        </p:blipFill>
        <p:spPr bwMode="auto">
          <a:xfrm>
            <a:off x="3239147" y="2230605"/>
            <a:ext cx="7355568" cy="4307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F36FC734-5305-B24C-827A-D805266B6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282" y="4714899"/>
                <a:ext cx="7532940" cy="1643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r>
                  <a:rPr lang="en-US" altLang="en-US" sz="2400" dirty="0">
                    <a:cs typeface="Times New Roman" panose="02020603050405020304" pitchFamily="18" charset="0"/>
                  </a:rPr>
                  <a:t>Can you guess why? Think about throwing a heavy ball into the air vs a light ball …</a:t>
                </a:r>
              </a:p>
              <a:p>
                <a:pPr>
                  <a:spcBef>
                    <a:spcPct val="0"/>
                  </a:spcBef>
                  <a:buNone/>
                </a:pPr>
                <a:endParaRPr lang="en-US" altLang="en-US" sz="2400" dirty="0">
                  <a:cs typeface="Times New Roman" panose="02020603050405020304" pitchFamily="18" charset="0"/>
                </a:endParaRPr>
              </a:p>
              <a:p>
                <a:pPr>
                  <a:buNone/>
                </a:pPr>
                <a:r>
                  <a:rPr lang="en-US" altLang="en-US" sz="2400" dirty="0">
                    <a:cs typeface="Times New Roman" panose="02020603050405020304" pitchFamily="18" charset="0"/>
                  </a:rPr>
                  <a:t>So …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in the air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positive</a:t>
                </a:r>
                <a:r>
                  <a:rPr lang="en-US" sz="2400" dirty="0">
                    <a:cs typeface="Times New Roman" panose="02020603050405020304" pitchFamily="18" charset="0"/>
                  </a:rPr>
                  <a:t> or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negative</a:t>
                </a:r>
                <a:r>
                  <a:rPr lang="en-US" sz="2400" dirty="0">
                    <a:cs typeface="Times New Roman" panose="020206030504050203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F36FC734-5305-B24C-827A-D805266B66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282" y="4714899"/>
                <a:ext cx="7532940" cy="1643527"/>
              </a:xfrm>
              <a:prstGeom prst="rect">
                <a:avLst/>
              </a:prstGeom>
              <a:blipFill>
                <a:blip r:embed="rId5"/>
                <a:stretch>
                  <a:fillRect l="-1178" t="-2290" r="-2020" b="-68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380A31A-7D52-1047-9DEC-548AE56A19A7}"/>
              </a:ext>
            </a:extLst>
          </p:cNvPr>
          <p:cNvGrpSpPr/>
          <p:nvPr/>
        </p:nvGrpSpPr>
        <p:grpSpPr>
          <a:xfrm>
            <a:off x="6764425" y="2206797"/>
            <a:ext cx="1097797" cy="769434"/>
            <a:chOff x="8541834" y="1260088"/>
            <a:chExt cx="1097797" cy="76943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707DC6-DE8F-A84C-A621-A82B33536361}"/>
                </a:ext>
              </a:extLst>
            </p:cNvPr>
            <p:cNvCxnSpPr/>
            <p:nvPr/>
          </p:nvCxnSpPr>
          <p:spPr>
            <a:xfrm>
              <a:off x="8541834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4C0DC2A-C118-9746-AAD9-5511C6D4C420}"/>
                </a:ext>
              </a:extLst>
            </p:cNvPr>
            <p:cNvCxnSpPr/>
            <p:nvPr/>
          </p:nvCxnSpPr>
          <p:spPr>
            <a:xfrm>
              <a:off x="9081692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42AF0AA-98DD-CA48-BADB-D7E9F9002D46}"/>
                </a:ext>
              </a:extLst>
            </p:cNvPr>
            <p:cNvCxnSpPr/>
            <p:nvPr/>
          </p:nvCxnSpPr>
          <p:spPr>
            <a:xfrm>
              <a:off x="9639631" y="1260088"/>
              <a:ext cx="0" cy="769434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1DC28FE-2EFF-0741-9122-DF8D5EE586B5}"/>
              </a:ext>
            </a:extLst>
          </p:cNvPr>
          <p:cNvSpPr/>
          <p:nvPr/>
        </p:nvSpPr>
        <p:spPr>
          <a:xfrm>
            <a:off x="5159350" y="833247"/>
            <a:ext cx="5704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Water vapor in </a:t>
            </a:r>
            <a:r>
              <a:rPr lang="en-US" altLang="en-US" sz="2400" b="1" dirty="0">
                <a:cs typeface="Times New Roman" panose="02020603050405020304" pitchFamily="18" charset="0"/>
              </a:rPr>
              <a:t>air</a:t>
            </a:r>
            <a:r>
              <a:rPr lang="en-US" altLang="en-US" sz="2400" dirty="0">
                <a:cs typeface="Times New Roman" panose="02020603050405020304" pitchFamily="18" charset="0"/>
              </a:rPr>
              <a:t> above the oceans is a little </a:t>
            </a:r>
            <a:r>
              <a:rPr lang="en-US" altLang="en-US" sz="24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2400" b="1" dirty="0">
                <a:cs typeface="Times New Roman" panose="02020603050405020304" pitchFamily="18" charset="0"/>
              </a:rPr>
              <a:t>O-depleted</a:t>
            </a:r>
            <a:r>
              <a:rPr lang="en-US" altLang="en-US" sz="2400" dirty="0">
                <a:cs typeface="Times New Roman" panose="02020603050405020304" pitchFamily="18" charset="0"/>
              </a:rPr>
              <a:t> compared to normal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01E0D5-664B-2D4A-A3E1-E98D83A13D84}"/>
              </a:ext>
            </a:extLst>
          </p:cNvPr>
          <p:cNvSpPr/>
          <p:nvPr/>
        </p:nvSpPr>
        <p:spPr>
          <a:xfrm>
            <a:off x="8251482" y="2711595"/>
            <a:ext cx="33719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en-US" sz="2400" dirty="0">
                <a:cs typeface="Times New Roman" panose="02020603050405020304" pitchFamily="18" charset="0"/>
              </a:rPr>
              <a:t>Water left behind in the oceans is a little </a:t>
            </a:r>
            <a:r>
              <a:rPr lang="en-US" altLang="en-US" sz="2400" b="1" baseline="30000" dirty="0">
                <a:cs typeface="Times New Roman" panose="02020603050405020304" pitchFamily="18" charset="0"/>
              </a:rPr>
              <a:t>18</a:t>
            </a:r>
            <a:r>
              <a:rPr lang="en-US" altLang="en-US" sz="2400" b="1" dirty="0">
                <a:cs typeface="Times New Roman" panose="02020603050405020304" pitchFamily="18" charset="0"/>
              </a:rPr>
              <a:t>O-rich </a:t>
            </a:r>
            <a:r>
              <a:rPr lang="en-US" altLang="en-US" sz="2400" dirty="0">
                <a:cs typeface="Times New Roman" panose="02020603050405020304" pitchFamily="18" charset="0"/>
              </a:rPr>
              <a:t>compared to normal</a:t>
            </a:r>
          </a:p>
        </p:txBody>
      </p:sp>
    </p:spTree>
    <p:extLst>
      <p:ext uri="{BB962C8B-B14F-4D97-AF65-F5344CB8AC3E}">
        <p14:creationId xmlns:p14="http://schemas.microsoft.com/office/powerpoint/2010/main" val="378794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b="0" i="1" baseline="30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18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altLang="en-US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–depleted water </a:t>
                </a:r>
                <a:r>
                  <a:rPr lang="en-US" dirty="0">
                    <a:solidFill>
                      <a:schemeClr val="bg1"/>
                    </a:solidFill>
                  </a:rPr>
                  <a:t>in the air eventually falls as snow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blipFill>
                <a:blip r:embed="rId2"/>
                <a:stretch>
                  <a:fillRect l="-104" t="-20755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why oxygen isotopes are lower in ice sheets">
            <a:extLst>
              <a:ext uri="{FF2B5EF4-FFF2-40B4-BE49-F238E27FC236}">
                <a16:creationId xmlns:a16="http://schemas.microsoft.com/office/drawing/2014/main" id="{BC7E9B11-FA1B-504C-8336-E2C85CCE6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1" y="1603469"/>
            <a:ext cx="5750886" cy="312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9612DC9-8C22-D140-9B7E-04292E60989F}"/>
                  </a:ext>
                </a:extLst>
              </p:cNvPr>
              <p:cNvSpPr/>
              <p:nvPr/>
            </p:nvSpPr>
            <p:spPr>
              <a:xfrm>
                <a:off x="5977054" y="994576"/>
                <a:ext cx="6001453" cy="45326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sz="2400" i="1" baseline="30000" dirty="0">
                    <a:cs typeface="Times New Roman" panose="02020603050405020304" pitchFamily="18" charset="0"/>
                  </a:rPr>
                  <a:t>18</a:t>
                </a:r>
                <a:r>
                  <a:rPr lang="en-US" altLang="en-US" sz="2400" i="1" dirty="0">
                    <a:cs typeface="Times New Roman" panose="02020603050405020304" pitchFamily="18" charset="0"/>
                  </a:rPr>
                  <a:t>O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 in snow falling onto Antarctic ice sheets is depleted compared to normal. The exact amount depends on where exactly you are in the Antarctic, but it ranges from 3-5%. A 3% depletion corresponds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p>
                        <m:r>
                          <a:rPr lang="en-US" alt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𝟏𝟖</m:t>
                        </m:r>
                      </m:sup>
                    </m:sSup>
                    <m:r>
                      <a:rPr lang="en-US" alt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𝑶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𝒑𝒑𝒕</m:t>
                    </m:r>
                  </m:oMath>
                </a14:m>
                <a:endParaRPr lang="en-US" sz="2400" b="1" dirty="0"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Cool fact: when the global temperatures are </a:t>
                </a:r>
                <a:r>
                  <a:rPr lang="en-US" sz="2400" b="1" dirty="0">
                    <a:cs typeface="Times New Roman" panose="02020603050405020304" pitchFamily="18" charset="0"/>
                  </a:rPr>
                  <a:t>lower</a:t>
                </a:r>
                <a:r>
                  <a:rPr lang="en-US" sz="2400" dirty="0">
                    <a:cs typeface="Times New Roman" panose="02020603050405020304" pitchFamily="18" charset="0"/>
                  </a:rPr>
                  <a:t> (like during an ice age).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altLang="en-US" sz="2400" dirty="0">
                    <a:cs typeface="Times New Roman" panose="02020603050405020304" pitchFamily="18" charset="0"/>
                  </a:rPr>
                  <a:t> gets </a:t>
                </a:r>
                <a:r>
                  <a:rPr lang="en-US" altLang="en-US" sz="2400" b="1" dirty="0">
                    <a:cs typeface="Times New Roman" panose="02020603050405020304" pitchFamily="18" charset="0"/>
                  </a:rPr>
                  <a:t>even more negative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en-US" sz="2400" dirty="0">
                  <a:cs typeface="Times New Roman" panose="02020603050405020304" pitchFamily="18" charset="0"/>
                </a:endParaRPr>
              </a:p>
              <a:p>
                <a:r>
                  <a:rPr lang="is-IS" altLang="en-US" sz="2400" dirty="0">
                    <a:cs typeface="Times New Roman" panose="02020603050405020304" pitchFamily="18" charset="0"/>
                  </a:rPr>
                  <a:t>So ... oxygen isotopes in </a:t>
                </a:r>
                <a:r>
                  <a:rPr lang="en-US" altLang="en-US" sz="2400" dirty="0">
                    <a:cs typeface="Times New Roman" panose="02020603050405020304" pitchFamily="18" charset="0"/>
                  </a:rPr>
                  <a:t>ice cores act as a kind of </a:t>
                </a:r>
                <a:r>
                  <a:rPr lang="en-US" altLang="en-US" sz="2400" b="1" dirty="0">
                    <a:cs typeface="Times New Roman" panose="02020603050405020304" pitchFamily="18" charset="0"/>
                  </a:rPr>
                  <a:t>thermometer</a:t>
                </a:r>
                <a:r>
                  <a:rPr lang="is-IS" altLang="en-US" sz="2400" dirty="0">
                    <a:cs typeface="Times New Roman" panose="02020603050405020304" pitchFamily="18" charset="0"/>
                  </a:rPr>
                  <a:t>. </a:t>
                </a:r>
                <a:endParaRPr lang="en-US" alt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9612DC9-8C22-D140-9B7E-04292E609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054" y="994576"/>
                <a:ext cx="6001453" cy="4532651"/>
              </a:xfrm>
              <a:prstGeom prst="rect">
                <a:avLst/>
              </a:prstGeom>
              <a:blipFill>
                <a:blip r:embed="rId4"/>
                <a:stretch>
                  <a:fillRect l="-1480" t="-838" r="-423" b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095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as a thermometer of past climates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blipFill>
                <a:blip r:embed="rId2"/>
                <a:stretch>
                  <a:fillRect l="-729" t="-20755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n 3">
            <a:extLst>
              <a:ext uri="{FF2B5EF4-FFF2-40B4-BE49-F238E27FC236}">
                <a16:creationId xmlns:a16="http://schemas.microsoft.com/office/drawing/2014/main" id="{36C12756-4A3C-1A4B-B5F3-EE5F0BDF28D6}"/>
              </a:ext>
            </a:extLst>
          </p:cNvPr>
          <p:cNvSpPr/>
          <p:nvPr/>
        </p:nvSpPr>
        <p:spPr>
          <a:xfrm>
            <a:off x="2520176" y="1304693"/>
            <a:ext cx="535258" cy="53079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99E96-68AA-394F-83AF-CCE256DE0E52}"/>
              </a:ext>
            </a:extLst>
          </p:cNvPr>
          <p:cNvSpPr txBox="1"/>
          <p:nvPr/>
        </p:nvSpPr>
        <p:spPr>
          <a:xfrm>
            <a:off x="1320638" y="1197178"/>
            <a:ext cx="1382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4E528-E7D9-EC4C-8C75-8B95A82C387D}"/>
              </a:ext>
            </a:extLst>
          </p:cNvPr>
          <p:cNvSpPr txBox="1"/>
          <p:nvPr/>
        </p:nvSpPr>
        <p:spPr>
          <a:xfrm>
            <a:off x="1334660" y="3031143"/>
            <a:ext cx="13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1000 meters deep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11E45-708C-1342-B0D9-F82604040AEC}"/>
              </a:ext>
            </a:extLst>
          </p:cNvPr>
          <p:cNvSpPr txBox="1"/>
          <p:nvPr/>
        </p:nvSpPr>
        <p:spPr>
          <a:xfrm>
            <a:off x="1357340" y="5036612"/>
            <a:ext cx="1382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2000 meters deep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96423A-507F-2A41-9B90-BCAFE754F4C6}"/>
                  </a:ext>
                </a:extLst>
              </p:cNvPr>
              <p:cNvSpPr/>
              <p:nvPr/>
            </p:nvSpPr>
            <p:spPr>
              <a:xfrm>
                <a:off x="3526894" y="1120027"/>
                <a:ext cx="20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= -35 ppt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896423A-507F-2A41-9B90-BCAFE754F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894" y="1120027"/>
                <a:ext cx="2040880" cy="461665"/>
              </a:xfrm>
              <a:prstGeom prst="rect">
                <a:avLst/>
              </a:prstGeom>
              <a:blipFill>
                <a:blip r:embed="rId3"/>
                <a:stretch>
                  <a:fillRect l="-621" t="-5263" r="-372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695532-B0CA-7242-9C30-26C7055066FD}"/>
                  </a:ext>
                </a:extLst>
              </p:cNvPr>
              <p:cNvSpPr/>
              <p:nvPr/>
            </p:nvSpPr>
            <p:spPr>
              <a:xfrm>
                <a:off x="3463095" y="3215810"/>
                <a:ext cx="20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= -42 ppt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695532-B0CA-7242-9C30-26C705506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095" y="3215810"/>
                <a:ext cx="2040880" cy="461665"/>
              </a:xfrm>
              <a:prstGeom prst="rect">
                <a:avLst/>
              </a:prstGeom>
              <a:blipFill>
                <a:blip r:embed="rId4"/>
                <a:stretch>
                  <a:fillRect l="-621" t="-5263" r="-372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642DC0-F446-5A40-8C7C-430E763D6399}"/>
                  </a:ext>
                </a:extLst>
              </p:cNvPr>
              <p:cNvSpPr/>
              <p:nvPr/>
            </p:nvSpPr>
            <p:spPr>
              <a:xfrm>
                <a:off x="3504591" y="5221279"/>
                <a:ext cx="20408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</m:oMath>
                </a14:m>
                <a:r>
                  <a:rPr lang="en-US" sz="2400" dirty="0"/>
                  <a:t> = -38 ppt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642DC0-F446-5A40-8C7C-430E763D6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591" y="5221279"/>
                <a:ext cx="2040880" cy="461665"/>
              </a:xfrm>
              <a:prstGeom prst="rect">
                <a:avLst/>
              </a:prstGeom>
              <a:blipFill>
                <a:blip r:embed="rId5"/>
                <a:stretch>
                  <a:fillRect l="-1242" t="-5405" r="-3106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An ice core being slid out of a drill barrel sideways">
            <a:extLst>
              <a:ext uri="{FF2B5EF4-FFF2-40B4-BE49-F238E27FC236}">
                <a16:creationId xmlns:a16="http://schemas.microsoft.com/office/drawing/2014/main" id="{75EB1AE8-16F9-0C46-9784-3D760384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34" y="1350859"/>
            <a:ext cx="5814166" cy="388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56F118-EF00-6440-9DAB-5B4A9F5897C2}"/>
              </a:ext>
            </a:extLst>
          </p:cNvPr>
          <p:cNvSpPr txBox="1"/>
          <p:nvPr/>
        </p:nvSpPr>
        <p:spPr>
          <a:xfrm>
            <a:off x="5010213" y="5867609"/>
            <a:ext cx="6434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Which is the oldest sample?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At which time (depth) was the climate coldest? </a:t>
            </a:r>
          </a:p>
        </p:txBody>
      </p:sp>
    </p:spTree>
    <p:extLst>
      <p:ext uri="{BB962C8B-B14F-4D97-AF65-F5344CB8AC3E}">
        <p14:creationId xmlns:p14="http://schemas.microsoft.com/office/powerpoint/2010/main" val="1155518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solidFill>
                <a:schemeClr val="accent2"/>
              </a:solidFill>
            </p:spPr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</m:sup>
                    </m:sSup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US" alt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over the last 100 </a:t>
                </a:r>
                <a:r>
                  <a:rPr lang="en-US" dirty="0" err="1">
                    <a:solidFill>
                      <a:schemeClr val="bg1"/>
                    </a:solidFill>
                  </a:rPr>
                  <a:t>kyr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677917"/>
              </a:xfrm>
              <a:blipFill>
                <a:blip r:embed="rId3"/>
                <a:stretch>
                  <a:fillRect l="-729" t="-20755" b="-37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6" b="26253"/>
          <a:stretch/>
        </p:blipFill>
        <p:spPr bwMode="auto">
          <a:xfrm>
            <a:off x="0" y="1257994"/>
            <a:ext cx="10891520" cy="332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83A9C5-27A6-9040-B85F-9E709DDEC80C}"/>
              </a:ext>
            </a:extLst>
          </p:cNvPr>
          <p:cNvSpPr txBox="1"/>
          <p:nvPr/>
        </p:nvSpPr>
        <p:spPr>
          <a:xfrm>
            <a:off x="1717288" y="5166203"/>
            <a:ext cx="8118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 </a:t>
            </a:r>
            <a:r>
              <a:rPr lang="en-US" sz="2400" dirty="0" err="1"/>
              <a:t>kyr</a:t>
            </a:r>
            <a:r>
              <a:rPr lang="en-US" sz="2400" dirty="0"/>
              <a:t> = 1000 years</a:t>
            </a:r>
          </a:p>
          <a:p>
            <a:r>
              <a:rPr lang="en-US" sz="2400" dirty="0"/>
              <a:t>Can you identify important human events around these times?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A6942-1594-FD40-9B8B-6C704D932601}"/>
              </a:ext>
            </a:extLst>
          </p:cNvPr>
          <p:cNvSpPr txBox="1"/>
          <p:nvPr/>
        </p:nvSpPr>
        <p:spPr>
          <a:xfrm>
            <a:off x="10891520" y="2296160"/>
            <a:ext cx="113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53207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Climate and humans over the last 100 </a:t>
            </a:r>
            <a:r>
              <a:rPr lang="en-US" dirty="0" err="1">
                <a:solidFill>
                  <a:schemeClr val="bg1"/>
                </a:solidFill>
              </a:rPr>
              <a:t>kyr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-1" y="973513"/>
            <a:ext cx="11344759" cy="4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629B8B-7673-B24B-8BEC-DD3275D243B9}"/>
              </a:ext>
            </a:extLst>
          </p:cNvPr>
          <p:cNvSpPr/>
          <p:nvPr/>
        </p:nvSpPr>
        <p:spPr>
          <a:xfrm>
            <a:off x="769748" y="5952476"/>
            <a:ext cx="105750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Migrations and climate change</a:t>
            </a:r>
            <a:endParaRPr lang="en-US" dirty="0"/>
          </a:p>
          <a:p>
            <a:r>
              <a:rPr lang="en-US" dirty="0"/>
              <a:t>See also </a:t>
            </a:r>
            <a:r>
              <a:rPr lang="en-US" dirty="0">
                <a:hlinkClick r:id="rId5"/>
              </a:rPr>
              <a:t>https://www.nature.com/articles/nature19365#s1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23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77917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Dansgaard-Oeschner</a:t>
            </a:r>
            <a:r>
              <a:rPr lang="en-US" dirty="0">
                <a:solidFill>
                  <a:schemeClr val="bg1"/>
                </a:solidFill>
              </a:rPr>
              <a:t> (“DO”) cycles</a:t>
            </a:r>
          </a:p>
        </p:txBody>
      </p:sp>
      <p:pic>
        <p:nvPicPr>
          <p:cNvPr id="1026" name="Picture 2" descr="Image result for temperature over the last 100,000 years">
            <a:extLst>
              <a:ext uri="{FF2B5EF4-FFF2-40B4-BE49-F238E27FC236}">
                <a16:creationId xmlns:a16="http://schemas.microsoft.com/office/drawing/2014/main" id="{3E7956A9-D9D0-6342-938C-2B45AEF72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1"/>
          <a:stretch/>
        </p:blipFill>
        <p:spPr bwMode="auto">
          <a:xfrm>
            <a:off x="-1" y="973513"/>
            <a:ext cx="11344759" cy="45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8AA361-63D9-5946-BD0A-023B4B9D379F}"/>
              </a:ext>
            </a:extLst>
          </p:cNvPr>
          <p:cNvSpPr/>
          <p:nvPr/>
        </p:nvSpPr>
        <p:spPr>
          <a:xfrm>
            <a:off x="312549" y="5922124"/>
            <a:ext cx="115669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Increases in temperature sometimes happened pretty quickly … at the start of DO cycles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171FF4DA-94D1-FC4B-8C3C-73261430AAF5}"/>
              </a:ext>
            </a:extLst>
          </p:cNvPr>
          <p:cNvSpPr/>
          <p:nvPr/>
        </p:nvSpPr>
        <p:spPr>
          <a:xfrm>
            <a:off x="3992137" y="1438507"/>
            <a:ext cx="457200" cy="179144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84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C5CEAA-FC22-9E40-BF32-11BBAC8E6AB2}"/>
              </a:ext>
            </a:extLst>
          </p:cNvPr>
          <p:cNvGrpSpPr/>
          <p:nvPr/>
        </p:nvGrpSpPr>
        <p:grpSpPr>
          <a:xfrm>
            <a:off x="44791" y="1822065"/>
            <a:ext cx="3390224" cy="2568131"/>
            <a:chOff x="44791" y="1632494"/>
            <a:chExt cx="3390224" cy="2568131"/>
          </a:xfrm>
        </p:grpSpPr>
        <p:pic>
          <p:nvPicPr>
            <p:cNvPr id="2050" name="Picture 2" descr="Image result for last glacial maximum in europe">
              <a:extLst>
                <a:ext uri="{FF2B5EF4-FFF2-40B4-BE49-F238E27FC236}">
                  <a16:creationId xmlns:a16="http://schemas.microsoft.com/office/drawing/2014/main" id="{AA7B9E72-6C39-D048-AD30-175033D40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1" y="1632494"/>
              <a:ext cx="3390224" cy="2568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10EBF33A-4CC6-D74E-99E5-1A88DC9D8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88" y="2010713"/>
              <a:ext cx="1260281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Eurasian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5464097" cy="1618621"/>
          </a:xfrm>
          <a:solidFill>
            <a:schemeClr val="accent2"/>
          </a:solidFill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“Last Glacial Maximum” Great ice sheets of 20,000 years ago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0C1FC9-5548-CF47-89C1-F513BFC06251}"/>
              </a:ext>
            </a:extLst>
          </p:cNvPr>
          <p:cNvGrpSpPr/>
          <p:nvPr/>
        </p:nvGrpSpPr>
        <p:grpSpPr>
          <a:xfrm>
            <a:off x="5612814" y="180680"/>
            <a:ext cx="6082767" cy="2651760"/>
            <a:chOff x="4394526" y="3535681"/>
            <a:chExt cx="8344664" cy="4148826"/>
          </a:xfrm>
        </p:grpSpPr>
        <p:pic>
          <p:nvPicPr>
            <p:cNvPr id="9" name="Picture 6" descr="Image result for himalayas third pole nasa image">
              <a:extLst>
                <a:ext uri="{FF2B5EF4-FFF2-40B4-BE49-F238E27FC236}">
                  <a16:creationId xmlns:a16="http://schemas.microsoft.com/office/drawing/2014/main" id="{1141A82D-4706-4740-A711-DF34CADA4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526" y="3535681"/>
              <a:ext cx="8344664" cy="4148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20E19A6-1349-BF4B-97A4-608FCEABBDDA}"/>
                </a:ext>
              </a:extLst>
            </p:cNvPr>
            <p:cNvSpPr/>
            <p:nvPr/>
          </p:nvSpPr>
          <p:spPr>
            <a:xfrm>
              <a:off x="9623509" y="5500987"/>
              <a:ext cx="2224739" cy="72230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2400" dirty="0"/>
                <a:t>Greenland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F2923-54E4-8E43-BA75-AE96ED730EC3}"/>
              </a:ext>
            </a:extLst>
          </p:cNvPr>
          <p:cNvGrpSpPr/>
          <p:nvPr/>
        </p:nvGrpSpPr>
        <p:grpSpPr>
          <a:xfrm>
            <a:off x="7491036" y="2934551"/>
            <a:ext cx="4700964" cy="2944636"/>
            <a:chOff x="181724" y="3734302"/>
            <a:chExt cx="5041807" cy="2839218"/>
          </a:xfrm>
        </p:grpSpPr>
        <p:pic>
          <p:nvPicPr>
            <p:cNvPr id="15" name="Picture 4" descr="https://d3i6fh83elv35t.cloudfront.net/static/2018/06/Antarctica-ice-loss-2.gif">
              <a:extLst>
                <a:ext uri="{FF2B5EF4-FFF2-40B4-BE49-F238E27FC236}">
                  <a16:creationId xmlns:a16="http://schemas.microsoft.com/office/drawing/2014/main" id="{956CE05D-FA5D-3B4B-BC8B-C62A2C628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724" y="3734302"/>
              <a:ext cx="5041807" cy="2839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F34421B-66A9-FB47-A982-FB0DF55DA2EB}"/>
                </a:ext>
              </a:extLst>
            </p:cNvPr>
            <p:cNvSpPr/>
            <p:nvPr/>
          </p:nvSpPr>
          <p:spPr>
            <a:xfrm>
              <a:off x="377865" y="3825097"/>
              <a:ext cx="1398146" cy="44513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2400" dirty="0"/>
                <a:t>Antarctic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569499-0F23-3E47-B49B-9BDFE0D430B6}"/>
              </a:ext>
            </a:extLst>
          </p:cNvPr>
          <p:cNvGrpSpPr/>
          <p:nvPr/>
        </p:nvGrpSpPr>
        <p:grpSpPr>
          <a:xfrm>
            <a:off x="3690539" y="3770524"/>
            <a:ext cx="3258870" cy="2790853"/>
            <a:chOff x="2742685" y="3792826"/>
            <a:chExt cx="3258870" cy="27908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A95AA07-E727-0A49-8FAF-2B29B30771CD}"/>
                </a:ext>
              </a:extLst>
            </p:cNvPr>
            <p:cNvGrpSpPr/>
            <p:nvPr/>
          </p:nvGrpSpPr>
          <p:grpSpPr>
            <a:xfrm>
              <a:off x="2742685" y="3792826"/>
              <a:ext cx="3258870" cy="2790853"/>
              <a:chOff x="1144588" y="838200"/>
              <a:chExt cx="6019800" cy="6388100"/>
            </a:xfrm>
          </p:grpSpPr>
          <p:pic>
            <p:nvPicPr>
              <p:cNvPr id="3" name="Picture 5" descr="iceagemap">
                <a:extLst>
                  <a:ext uri="{FF2B5EF4-FFF2-40B4-BE49-F238E27FC236}">
                    <a16:creationId xmlns:a16="http://schemas.microsoft.com/office/drawing/2014/main" id="{D0F3A332-67E6-3844-8728-3161B4467A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4588" y="838200"/>
                <a:ext cx="6019800" cy="6388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7E18447E-2365-4F45-B6FE-61BDCAEDC5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2401" y="3819525"/>
                <a:ext cx="2690656" cy="100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/>
                  <a:t>Laurentide</a:t>
                </a:r>
              </a:p>
            </p:txBody>
          </p:sp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87806A30-B077-2845-9B70-E2F5E51B3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5000" y="3081338"/>
                <a:ext cx="2813064" cy="100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/>
                  <a:t>Cordilleran</a:t>
                </a:r>
              </a:p>
            </p:txBody>
          </p:sp>
        </p:grp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0D7BC0AD-604A-324E-B24D-64946D412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4345" y="4051988"/>
              <a:ext cx="2174634" cy="4616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/>
                <a:t>North American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12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945</Words>
  <Application>Microsoft Macintosh PowerPoint</Application>
  <PresentationFormat>Widescreen</PresentationFormat>
  <Paragraphs>112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Office Theme</vt:lpstr>
      <vt:lpstr>Mass spectrometers measure isotope composition very precisely</vt:lpstr>
      <vt:lpstr>δ^18 O of water in the oceans</vt:lpstr>
      <vt:lpstr>δ^18 O of water in the air and in the oceans</vt:lpstr>
      <vt:lpstr>18O–depleted water in the air eventually falls as snow</vt:lpstr>
      <vt:lpstr>δ^18 O as a thermometer of past climates</vt:lpstr>
      <vt:lpstr>δ^18 O over the last 100 kyr</vt:lpstr>
      <vt:lpstr>Climate and humans over the last 100 kyr</vt:lpstr>
      <vt:lpstr>Dansgaard-Oeschner (“DO”) cycles</vt:lpstr>
      <vt:lpstr>The “Last Glacial Maximum” Great ice sheets of 20,000 years ago</vt:lpstr>
      <vt:lpstr>Lots of melting in the last 20,000 years</vt:lpstr>
      <vt:lpstr>Locally … proglacial lakes and outburst floods</vt:lpstr>
      <vt:lpstr>Lake Missoula burst through its ice dam every ~50 years</vt:lpstr>
      <vt:lpstr>How fast can ice sheets “melt”? Not just melting</vt:lpstr>
      <vt:lpstr>Larsen B over two days in March, 2002</vt:lpstr>
      <vt:lpstr>Climate has remained pretty steady in the last 10,000 years</vt:lpstr>
      <vt:lpstr>What caused all these changes? </vt:lpstr>
      <vt:lpstr>Milankovitch cycles</vt:lpstr>
      <vt:lpstr>What we learned</vt:lpstr>
      <vt:lpstr>What are the prospects for future sea level rise?</vt:lpstr>
      <vt:lpstr>Another way of visualizing these volumes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using models with and without forcing</dc:title>
  <dc:creator>Microsoft Office User</dc:creator>
  <cp:lastModifiedBy>Steven</cp:lastModifiedBy>
  <cp:revision>214</cp:revision>
  <dcterms:created xsi:type="dcterms:W3CDTF">2019-01-11T03:35:19Z</dcterms:created>
  <dcterms:modified xsi:type="dcterms:W3CDTF">2019-03-05T01:40:43Z</dcterms:modified>
</cp:coreProperties>
</file>